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/>
          <p:nvPr>
            <p:ph type="body" sz="quarter" idx="13"/>
          </p:nvPr>
        </p:nvSpPr>
        <p:spPr>
          <a:xfrm>
            <a:off x="1270000" y="4257885"/>
            <a:ext cx="10464800" cy="711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du.org.gov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EO思维和品牌思维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SEO思维和品牌思维</a:t>
            </a:r>
          </a:p>
        </p:txBody>
      </p:sp>
      <p:sp>
        <p:nvSpPr>
          <p:cNvPr id="120" name="Davi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David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181100"/>
            <a:ext cx="10452100" cy="419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1177">
            <a:off x="995880" y="5346594"/>
            <a:ext cx="5941480" cy="4518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300" y="2051050"/>
            <a:ext cx="10870796" cy="5905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什么是内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什么是内链</a:t>
            </a:r>
          </a:p>
        </p:txBody>
      </p:sp>
      <p:sp>
        <p:nvSpPr>
          <p:cNvPr id="155" name="页面内链向站内其他页面的链接，为了对该短语或者句子进行解释说明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页面内链向站内其他页面的链接，为了对该短语或者句子进行解释说明</a:t>
            </a:r>
          </a:p>
          <a:p>
            <a:pPr/>
            <a:r>
              <a:t>提高用户体验</a:t>
            </a:r>
          </a:p>
          <a:p>
            <a:pPr/>
            <a:r>
              <a:t>易于让谷歌爬虫理解页面的相关性，提升排名</a:t>
            </a:r>
          </a:p>
          <a:p>
            <a:pPr/>
            <a:r>
              <a:t>传递权重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内链建设几个错误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defRPr sz="7400"/>
            </a:pPr>
            <a:r>
              <a:t>内链建设几个错误</a:t>
            </a:r>
          </a:p>
          <a:p>
            <a:pPr defTabSz="543305">
              <a:defRPr sz="7400"/>
            </a:pPr>
            <a:r>
              <a:t>（SEMRUSH团队贡献）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783" y="1823591"/>
            <a:ext cx="11258279" cy="659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8050" y="800100"/>
            <a:ext cx="8458200" cy="863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927100"/>
            <a:ext cx="8801100" cy="838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8050" y="698500"/>
            <a:ext cx="8458200" cy="883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650" y="1219200"/>
            <a:ext cx="8255000" cy="77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0" y="857250"/>
            <a:ext cx="8826500" cy="852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做白帽SEO的心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做白帽SEO的心态</a:t>
            </a:r>
          </a:p>
        </p:txBody>
      </p:sp>
      <p:sp>
        <p:nvSpPr>
          <p:cNvPr id="123" name="Long term strategy(1-2 year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Long term strategy(1-2 years)</a:t>
            </a:r>
          </a:p>
          <a:p>
            <a:pPr/>
            <a:r>
              <a:t>Branding is the solution</a:t>
            </a:r>
          </a:p>
          <a:p>
            <a:pPr/>
            <a:r>
              <a:t>UX is the key instead of Google</a:t>
            </a:r>
          </a:p>
          <a:p>
            <a:pPr/>
            <a:r>
              <a:t>Greatness takes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450" y="812800"/>
            <a:ext cx="8153400" cy="861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850" y="850900"/>
            <a:ext cx="8356600" cy="853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如何利用Google webmaster提升排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4">
              <a:defRPr sz="6200"/>
            </a:lvl1pPr>
          </a:lstStyle>
          <a:p>
            <a:pPr/>
            <a:r>
              <a:t>如何利用Google webmaster提升排名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登陆GOOGLE SEARCH CONSOLE找到排在谷歌第二页的页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登陆GOOGLE SEARCH CONSOLE找到排在谷歌第二页的页面</a:t>
            </a:r>
          </a:p>
          <a:p>
            <a:pPr/>
            <a:r>
              <a:t>登陆GA分析流量最大的landing page</a:t>
            </a:r>
          </a:p>
          <a:p>
            <a:pPr/>
            <a:r>
              <a:t>在流量最大的landing page适当插入内链到潜力页面（传递流量和权重）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1701325"/>
            <a:ext cx="13004800" cy="6198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3115691"/>
            <a:ext cx="13004800" cy="3344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2206437"/>
            <a:ext cx="13004800" cy="5188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58950"/>
            <a:ext cx="10909300" cy="605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搜索结果多样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搜索结果多样化</a:t>
            </a:r>
          </a:p>
        </p:txBody>
      </p:sp>
      <p:sp>
        <p:nvSpPr>
          <p:cNvPr id="189" name="Featured Snipp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Featured Snippet</a:t>
            </a:r>
          </a:p>
          <a:p>
            <a:pPr/>
            <a:r>
              <a:t>People also ask</a:t>
            </a:r>
          </a:p>
          <a:p>
            <a:pPr/>
            <a:r>
              <a:t>Posion 0</a:t>
            </a:r>
          </a:p>
          <a:p>
            <a:pPr/>
            <a:r>
              <a:t>Reviews</a:t>
            </a:r>
          </a:p>
          <a:p>
            <a:pPr/>
            <a:r>
              <a:t>Top stories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" y="440328"/>
            <a:ext cx="6416725" cy="6002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2103" y="440384"/>
            <a:ext cx="5327473" cy="4940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1300" y="5314950"/>
            <a:ext cx="9385300" cy="494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1600" y="820494"/>
            <a:ext cx="13004800" cy="7553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内容营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内容营销</a:t>
            </a:r>
          </a:p>
        </p:txBody>
      </p:sp>
      <p:sp>
        <p:nvSpPr>
          <p:cNvPr id="196" name="只有做好内容营销才是建立品牌的根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只有做好内容营销才是建立品牌的根基</a:t>
            </a:r>
          </a:p>
          <a:p>
            <a:pPr/>
            <a:r>
              <a:t>内容营销要根据用户的痛点来创作</a:t>
            </a:r>
          </a:p>
          <a:p>
            <a:pPr/>
            <a:r>
              <a:t>好的内容会提高用户体验，提高排名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76" y="1052363"/>
            <a:ext cx="11392159" cy="6226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如何找用户的痛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如何找用户的痛点</a:t>
            </a:r>
          </a:p>
        </p:txBody>
      </p:sp>
      <p:sp>
        <p:nvSpPr>
          <p:cNvPr id="201" name="关键词工具中的长尾关键词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关键词工具中的长尾关键词</a:t>
            </a:r>
          </a:p>
          <a:p>
            <a:pPr/>
            <a:r>
              <a:t>Suggest keywords和related keywords</a:t>
            </a:r>
          </a:p>
          <a:p>
            <a:pPr/>
            <a:r>
              <a:t>利用SEMRUSH分析竞争对手的内容</a:t>
            </a:r>
          </a:p>
          <a:p>
            <a:pPr/>
            <a:r>
              <a:t>Quora/Reddit相关行业下面问题</a:t>
            </a:r>
          </a:p>
          <a:p>
            <a:pPr/>
            <a:r>
              <a:t>Youtube视频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内容营销的创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内容营销的创作</a:t>
            </a:r>
          </a:p>
        </p:txBody>
      </p:sp>
      <p:sp>
        <p:nvSpPr>
          <p:cNvPr id="204" name="外包，up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外包，upwork</a:t>
            </a:r>
          </a:p>
          <a:p>
            <a:pPr/>
            <a:r>
              <a:t>寻找行业专业写手，KOL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如何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选择你擅长的领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选择你擅长的领域</a:t>
            </a:r>
          </a:p>
        </p:txBody>
      </p:sp>
      <p:sp>
        <p:nvSpPr>
          <p:cNvPr id="209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524" y="4516520"/>
            <a:ext cx="7974522" cy="4530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中含有长尾关键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pPr/>
            <a:r>
              <a:t>标题中含有长尾关键词</a:t>
            </a:r>
          </a:p>
        </p:txBody>
      </p:sp>
      <p:sp>
        <p:nvSpPr>
          <p:cNvPr id="213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6390" y="225435"/>
            <a:ext cx="7946648" cy="648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选择合适的标题长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选择合适的标题长度</a:t>
            </a:r>
          </a:p>
        </p:txBody>
      </p:sp>
      <p:sp>
        <p:nvSpPr>
          <p:cNvPr id="217" name="The ideal blog post title length is 60 charact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ideal blog post title length is 60 characters.</a:t>
            </a:r>
          </a:p>
          <a:p>
            <a:pPr/>
            <a:r>
              <a:t>Headlines between 8 and 12 words are shared most often on Twitter.</a:t>
            </a:r>
          </a:p>
          <a:p>
            <a:pPr/>
            <a:r>
              <a:t>Headlines between 12 and 14 words are liked most often on Facebook.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缩短ur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缩短url</a:t>
            </a:r>
          </a:p>
          <a:p>
            <a:pPr/>
            <a:r>
              <a:t>SERP结果吸引用户点击</a:t>
            </a:r>
          </a:p>
          <a:p>
            <a:pPr/>
            <a:r>
              <a:t>赋予内容营销以个体的温度，老外喜欢有故事的品牌</a:t>
            </a:r>
          </a:p>
          <a:p>
            <a:pPr/>
            <a:r>
              <a:t>寻找KOL合作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外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外链</a:t>
            </a:r>
          </a:p>
        </p:txBody>
      </p:sp>
      <p:sp>
        <p:nvSpPr>
          <p:cNvPr id="223" name="得外链者得天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得外链者得天下</a:t>
            </a:r>
          </a:p>
          <a:p>
            <a:pPr/>
            <a:r>
              <a:t>网站比做一个人，站内优化是整体素质体现，外链就是让别人知道你</a:t>
            </a:r>
          </a:p>
          <a:p>
            <a:pPr/>
            <a:r>
              <a:t>外链是互联网江湖大佬们对你的信任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EO-1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SEO-101</a:t>
            </a:r>
          </a:p>
        </p:txBody>
      </p:sp>
      <p:sp>
        <p:nvSpPr>
          <p:cNvPr id="128" name="Keyword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Keyword Research</a:t>
            </a:r>
          </a:p>
          <a:p>
            <a:pPr/>
            <a:r>
              <a:t>Search Intention</a:t>
            </a:r>
          </a:p>
          <a:p>
            <a:pPr/>
            <a:r>
              <a:t>On Page Optimization</a:t>
            </a:r>
          </a:p>
          <a:p>
            <a:pPr/>
            <a:r>
              <a:t>Content Marketing</a:t>
            </a:r>
          </a:p>
          <a:p>
            <a:pPr/>
            <a:r>
              <a:t>Link Building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1174750"/>
            <a:ext cx="12033508" cy="687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190500"/>
            <a:ext cx="13004800" cy="895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外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外链</a:t>
            </a:r>
          </a:p>
        </p:txBody>
      </p:sp>
      <p:sp>
        <p:nvSpPr>
          <p:cNvPr id="230" name="Broke Link，使用SEMRUSH找到竞争对手外链来源，寻找broke link机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00"/>
            </a:pPr>
            <a:r>
              <a:t>Broke Link，使用SEMRUSH找到竞争对手外链来源，寻找broke link机会</a:t>
            </a:r>
          </a:p>
          <a:p>
            <a:pPr marL="422275" indent="-422275" defTabSz="554990">
              <a:spcBef>
                <a:spcPts val="3900"/>
              </a:spcBef>
              <a:defRPr sz="3000"/>
            </a:pPr>
            <a:r>
              <a:t>Link reclaim，利用BUZZSUMO找到提及品牌但是没有给外链的站长，要求加外链</a:t>
            </a:r>
          </a:p>
          <a:p>
            <a:pPr marL="422275" indent="-422275" defTabSz="554990">
              <a:spcBef>
                <a:spcPts val="3900"/>
              </a:spcBef>
              <a:defRPr sz="3000"/>
            </a:pPr>
            <a:r>
              <a:t>Creat resource page/tools page，写信给行业内大佬邀请分享</a:t>
            </a:r>
          </a:p>
          <a:p>
            <a:pPr marL="422275" indent="-422275" defTabSz="554990">
              <a:spcBef>
                <a:spcPts val="3900"/>
              </a:spcBef>
              <a:defRPr sz="3000"/>
            </a:pPr>
            <a:r>
              <a:t>论坛，QUORA，Blog comment</a:t>
            </a:r>
          </a:p>
          <a:p>
            <a:pPr marL="422275" indent="-422275" defTabSz="554990">
              <a:spcBef>
                <a:spcPts val="3900"/>
              </a:spcBef>
              <a:defRPr sz="3000"/>
            </a:pPr>
            <a:r>
              <a:t>Dofollow/nofollow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获取外链的原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获取外链的原则</a:t>
            </a:r>
          </a:p>
        </p:txBody>
      </p:sp>
      <p:sp>
        <p:nvSpPr>
          <p:cNvPr id="233" name="一定是行业相关度高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一定是行业相关度高的</a:t>
            </a:r>
          </a:p>
          <a:p>
            <a:pPr/>
            <a:r>
              <a:t>不要为了数量放弃质量</a:t>
            </a:r>
          </a:p>
          <a:p>
            <a:pPr/>
            <a:r>
              <a:t>先跟站长建立友谊，外链来的就很容易</a:t>
            </a:r>
          </a:p>
          <a:p>
            <a:pPr/>
            <a:r>
              <a:t>设置合理的KPI，不要急躁，成功率3%算不错</a:t>
            </a:r>
          </a:p>
          <a:p>
            <a:pPr/>
            <a:r>
              <a:t>如果可能，尽一切努力获取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edu.org.gov</a:t>
            </a:r>
            <a:r>
              <a:t>的外链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外链建设的种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外链建设的种类</a:t>
            </a:r>
          </a:p>
        </p:txBody>
      </p:sp>
      <p:sp>
        <p:nvSpPr>
          <p:cNvPr id="236" name="锚文本外链 ANCHOR TEXT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00"/>
            </a:pPr>
            <a:r>
              <a:t>锚文本外链 ANCHOR TEXT</a:t>
            </a:r>
          </a:p>
          <a:p>
            <a:pPr marL="413384" indent="-413384" defTabSz="543305">
              <a:spcBef>
                <a:spcPts val="3900"/>
              </a:spcBef>
              <a:defRPr sz="2900"/>
            </a:pPr>
            <a:r>
              <a:t>权威页面外链 EXPERT PAGE LINKS</a:t>
            </a:r>
          </a:p>
          <a:p>
            <a:pPr marL="413384" indent="-413384" defTabSz="543305">
              <a:spcBef>
                <a:spcPts val="3900"/>
              </a:spcBef>
              <a:defRPr sz="2900"/>
            </a:pPr>
            <a:r>
              <a:t>容易吸引用户点击的外链 REASONABLE SURFER</a:t>
            </a:r>
          </a:p>
          <a:p>
            <a:pPr marL="413384" indent="-413384" defTabSz="543305">
              <a:spcBef>
                <a:spcPts val="3900"/>
              </a:spcBef>
              <a:defRPr sz="2900"/>
            </a:pPr>
            <a:r>
              <a:t>话题高度相关页面的外链 TOPIC SENSTIVE PAGERANK</a:t>
            </a:r>
          </a:p>
          <a:p>
            <a:pPr marL="413384" indent="-413384" defTabSz="543305">
              <a:spcBef>
                <a:spcPts val="3900"/>
              </a:spcBef>
              <a:defRPr sz="2900"/>
            </a:pPr>
            <a:r>
              <a:t>来自锚文本页面词组意思高度相关的页面外链 PHRASE BASED LINKS</a:t>
            </a:r>
          </a:p>
          <a:p>
            <a:pPr marL="413384" indent="-413384" defTabSz="543305">
              <a:spcBef>
                <a:spcPts val="3900"/>
              </a:spcBef>
              <a:defRPr sz="2900"/>
            </a:pPr>
            <a:r>
              <a:t>已经有排名的网站的外链 LOCAL INTERN CONNECTIVITY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950" y="825500"/>
            <a:ext cx="7772400" cy="861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628650"/>
            <a:ext cx="7785100" cy="900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7783" y="254000"/>
            <a:ext cx="7558733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552450"/>
            <a:ext cx="7785100" cy="915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625" y="254000"/>
            <a:ext cx="748305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ow to KW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KW research</a:t>
            </a:r>
          </a:p>
        </p:txBody>
      </p:sp>
      <p:sp>
        <p:nvSpPr>
          <p:cNvPr id="131" name="善于使用各种关键词工具，GKP，SEMRUSH，KEYWORDSEVERYWHERE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善于使用各种关键词工具，GKP，SEMRUSH，KEYWORDSEVERYWHERE</a:t>
            </a:r>
          </a:p>
          <a:p>
            <a:pPr/>
            <a:r>
              <a:t>选择中长尾关键词，避开竞争激烈的大词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9469" y="254000"/>
            <a:ext cx="669536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712" y="790773"/>
            <a:ext cx="9434875" cy="892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文本"/>
          <p:cNvSpPr txBox="1"/>
          <p:nvPr>
            <p:ph type="body" sz="quarter" idx="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“Will this link bring engaged, highly qualified visitors to my website?”"/>
          <p:cNvSpPr txBox="1"/>
          <p:nvPr>
            <p:ph type="body" idx="13"/>
          </p:nvPr>
        </p:nvSpPr>
        <p:spPr>
          <a:xfrm>
            <a:off x="1270000" y="4048249"/>
            <a:ext cx="10464800" cy="1130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“Will this link bring engaged, highly qualified visitors to my website?”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ABOU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ABOUT </a:t>
            </a:r>
          </a:p>
          <a:p>
            <a:pPr/>
            <a:r>
              <a:t>GOOGLE ADS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Why Google A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Google Ads</a:t>
            </a:r>
          </a:p>
        </p:txBody>
      </p:sp>
      <p:sp>
        <p:nvSpPr>
          <p:cNvPr id="258" name="见效快，时间也是成本…"/>
          <p:cNvSpPr txBox="1"/>
          <p:nvPr>
            <p:ph type="body" idx="1"/>
          </p:nvPr>
        </p:nvSpPr>
        <p:spPr>
          <a:xfrm>
            <a:off x="952500" y="24003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见效快，时间也是成本</a:t>
            </a:r>
          </a:p>
          <a:p>
            <a:pPr/>
            <a:r>
              <a:t>扩大品牌曝光</a:t>
            </a:r>
          </a:p>
          <a:p>
            <a:pPr/>
            <a:r>
              <a:t>促进SEO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ds 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Ads type</a:t>
            </a:r>
          </a:p>
        </p:txBody>
      </p:sp>
      <p:sp>
        <p:nvSpPr>
          <p:cNvPr id="261" name="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Search</a:t>
            </a:r>
          </a:p>
          <a:p>
            <a:pPr/>
            <a:r>
              <a:t>Display</a:t>
            </a:r>
          </a:p>
          <a:p>
            <a:pPr/>
            <a:r>
              <a:t>Google Shopping</a:t>
            </a:r>
          </a:p>
          <a:p>
            <a:pPr/>
            <a:r>
              <a:t>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自己投Or外包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自己投Or外包？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自己投放优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自己投放优点</a:t>
            </a:r>
          </a:p>
        </p:txBody>
      </p:sp>
      <p:sp>
        <p:nvSpPr>
          <p:cNvPr id="266" name="自己对自己行业了解，关键词把控精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自己对自己行业了解，关键词把控精准</a:t>
            </a:r>
          </a:p>
          <a:p>
            <a:pPr/>
            <a:r>
              <a:t>没有最低充值限制，自己完全掌握账号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自己投放缺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自己投放缺点</a:t>
            </a:r>
          </a:p>
        </p:txBody>
      </p:sp>
      <p:sp>
        <p:nvSpPr>
          <p:cNvPr id="269" name="经验不足，需要一段时间试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经验不足，需要一段时间试水</a:t>
            </a:r>
          </a:p>
          <a:p>
            <a:pPr/>
            <a:r>
              <a:t>需要有点建站和数据分析基础，涉及到跟踪代码以及后期页面优化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外包的建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外包的建议</a:t>
            </a:r>
          </a:p>
        </p:txBody>
      </p:sp>
      <p:sp>
        <p:nvSpPr>
          <p:cNvPr id="272" name="主要的工作还是要自己完成（关键词分组，文案审核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主要的工作还是要自己完成（关键词分组，文案审核）</a:t>
            </a:r>
          </a:p>
          <a:p>
            <a:pPr/>
            <a:r>
              <a:t>给投放公司培训公司的产品（分类，用途，市场，竞争对手）</a:t>
            </a:r>
          </a:p>
          <a:p>
            <a:pPr/>
            <a:r>
              <a:t>小批量测试，CTR表现良好，追加预算</a:t>
            </a:r>
          </a:p>
          <a:p>
            <a:pPr/>
            <a:r>
              <a:t>先投搜索，不要着急投放展示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搜索意图词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搜索意图词汇</a:t>
            </a:r>
          </a:p>
        </p:txBody>
      </p:sp>
      <p:sp>
        <p:nvSpPr>
          <p:cNvPr id="134" name="问题方案类，适合做内容营销，HOW TO，Ti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问题方案类，适合做内容营销，HOW TO，Tips</a:t>
            </a:r>
          </a:p>
          <a:p>
            <a:pPr/>
            <a:r>
              <a:t>购买意图类，适合直接转化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2638861"/>
            <a:ext cx="13004800" cy="4983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广告分组逻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广告分组逻辑</a:t>
            </a:r>
          </a:p>
        </p:txBody>
      </p:sp>
      <p:sp>
        <p:nvSpPr>
          <p:cNvPr id="277" name="按照大品类分广告系列，例如帽子，衣服，鞋子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按照大品类分广告系列，例如帽子，衣服，鞋子</a:t>
            </a:r>
          </a:p>
          <a:p>
            <a:pPr/>
            <a:r>
              <a:t>大分类下面再细分广告组，帽子组（男帽，女帽，童帽），衣服（男装，女装，童装）</a:t>
            </a:r>
          </a:p>
          <a:p>
            <a:pPr/>
            <a:r>
              <a:t>每个广告组关键词必须要匹配当前广告组属性</a:t>
            </a:r>
          </a:p>
          <a:p>
            <a:pPr/>
            <a:r>
              <a:t>广告组文案不少于3个，关键词要严格匹配文案，落地页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其他建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其他建议</a:t>
            </a:r>
          </a:p>
        </p:txBody>
      </p:sp>
      <p:sp>
        <p:nvSpPr>
          <p:cNvPr id="280" name="积累到1000个访客，开启remarke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积累到1000个访客，开启remarketing</a:t>
            </a:r>
          </a:p>
          <a:p>
            <a:pPr/>
            <a:r>
              <a:t>及时暂停CTR低的关键词</a:t>
            </a:r>
          </a:p>
          <a:p>
            <a:pPr/>
            <a:r>
              <a:t>广告文案多去测试</a:t>
            </a:r>
          </a:p>
          <a:p>
            <a:pPr/>
            <a:r>
              <a:t>Landing page打开速度！！！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avid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/>
          <a:lstStyle>
            <a:lvl1pPr defTabSz="566674">
              <a:defRPr sz="2328"/>
            </a:lvl1pPr>
          </a:lstStyle>
          <a:p>
            <a:pPr/>
            <a:r>
              <a:t>David</a:t>
            </a:r>
          </a:p>
        </p:txBody>
      </p:sp>
      <p:sp>
        <p:nvSpPr>
          <p:cNvPr id="283" name="“Take it easy and keep working”"/>
          <p:cNvSpPr txBox="1"/>
          <p:nvPr>
            <p:ph type="body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“Take it easy and keep working”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defRPr sz="7400"/>
            </a:pPr>
          </a:p>
        </p:txBody>
      </p:sp>
      <p:sp>
        <p:nvSpPr>
          <p:cNvPr id="137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40" name="图像"/>
          <p:cNvGrpSpPr/>
          <p:nvPr/>
        </p:nvGrpSpPr>
        <p:grpSpPr>
          <a:xfrm>
            <a:off x="590550" y="1104900"/>
            <a:ext cx="11633200" cy="8051800"/>
            <a:chOff x="0" y="0"/>
            <a:chExt cx="11633200" cy="8051800"/>
          </a:xfrm>
        </p:grpSpPr>
        <p:pic>
          <p:nvPicPr>
            <p:cNvPr id="138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65100"/>
              <a:ext cx="11353800" cy="772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33200" cy="805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站内优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站内优化</a:t>
            </a:r>
          </a:p>
        </p:txBody>
      </p:sp>
      <p:sp>
        <p:nvSpPr>
          <p:cNvPr id="143" name="搜索关键词和SERP标题描述匹配（Title,Description优化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搜索关键词和SERP标题描述匹配（Title,Description优化）</a:t>
            </a:r>
          </a:p>
          <a:p>
            <a:pPr/>
            <a:r>
              <a:t>站内页面和用户搜索意图匹配</a:t>
            </a:r>
          </a:p>
          <a:p>
            <a:pPr/>
            <a:r>
              <a:t>网站打开速度，图片压缩，JS,CSS,HTML优化，插件优化（WPROCKET,WPSMUSH,AUTOPTAMIZE)</a:t>
            </a:r>
          </a:p>
          <a:p>
            <a:pPr/>
            <a:r>
              <a:t>HTTPS安全锁</a:t>
            </a:r>
          </a:p>
          <a:p>
            <a:pPr/>
            <a:r>
              <a:t>内链建设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YOAST SE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YOAST SEO</a:t>
            </a:r>
          </a:p>
        </p:txBody>
      </p:sp>
      <p:sp>
        <p:nvSpPr>
          <p:cNvPr id="146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164" y="1683874"/>
            <a:ext cx="11028454" cy="4697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